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9" r:id="rId8"/>
    <p:sldId id="270" r:id="rId9"/>
    <p:sldId id="271" r:id="rId10"/>
    <p:sldId id="276" r:id="rId11"/>
    <p:sldId id="275" r:id="rId12"/>
    <p:sldId id="306" r:id="rId13"/>
    <p:sldId id="274" r:id="rId14"/>
    <p:sldId id="273" r:id="rId15"/>
    <p:sldId id="272" r:id="rId16"/>
    <p:sldId id="277" r:id="rId17"/>
    <p:sldId id="307" r:id="rId18"/>
    <p:sldId id="282" r:id="rId19"/>
    <p:sldId id="308" r:id="rId20"/>
    <p:sldId id="280" r:id="rId21"/>
    <p:sldId id="279" r:id="rId22"/>
    <p:sldId id="278" r:id="rId23"/>
    <p:sldId id="284" r:id="rId24"/>
    <p:sldId id="309" r:id="rId25"/>
    <p:sldId id="314" r:id="rId26"/>
    <p:sldId id="285" r:id="rId27"/>
    <p:sldId id="283" r:id="rId28"/>
    <p:sldId id="292" r:id="rId29"/>
    <p:sldId id="298" r:id="rId30"/>
    <p:sldId id="310" r:id="rId31"/>
    <p:sldId id="315" r:id="rId32"/>
    <p:sldId id="291" r:id="rId33"/>
    <p:sldId id="290" r:id="rId34"/>
    <p:sldId id="289" r:id="rId35"/>
    <p:sldId id="293" r:id="rId36"/>
    <p:sldId id="288" r:id="rId37"/>
    <p:sldId id="311" r:id="rId38"/>
    <p:sldId id="316" r:id="rId39"/>
    <p:sldId id="287" r:id="rId40"/>
    <p:sldId id="286" r:id="rId41"/>
    <p:sldId id="295" r:id="rId42"/>
    <p:sldId id="312" r:id="rId43"/>
    <p:sldId id="317" r:id="rId44"/>
    <p:sldId id="294" r:id="rId45"/>
    <p:sldId id="305" r:id="rId46"/>
    <p:sldId id="299" r:id="rId47"/>
    <p:sldId id="304" r:id="rId48"/>
    <p:sldId id="303" r:id="rId49"/>
    <p:sldId id="302" r:id="rId50"/>
    <p:sldId id="313" r:id="rId51"/>
    <p:sldId id="297" r:id="rId5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7A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4564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907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182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824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3738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23704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9659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3420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294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090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589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631A2-66BD-4282-9ACE-8E82A7180177}" type="datetimeFigureOut">
              <a:rPr lang="sl-SI" smtClean="0"/>
              <a:t>23. 10. 2019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07E12-F473-4BC9-A045-19AFA2E26CC5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138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etbootstrap.com/docs/4.3/getting-started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.microsoft.com/download/thank-you/dotnet-sdk-2.2.108-windows-x64-installe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sql-server/sql-server-editions-expres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37/api/ApiStuden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37/api/ApiStudent/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docs.microsoft.com/en-us/sql/ssms/download-sql-server-management-studio-ssms?view=sql-server-2017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stanko1967/Entity_Framework_Srucni_r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isualstudio.microsoft.com/thank-you-downloading-visual-studio/?sku=Community&amp;rel=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224197" y="282914"/>
            <a:ext cx="9144000" cy="2387600"/>
          </a:xfr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sr-Latn-RS" sz="4000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Implementacija </a:t>
            </a:r>
            <a:r>
              <a:rPr lang="sl-SI" sz="4000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pristopa bazi podatka koriščenjem </a:t>
            </a:r>
            <a:r>
              <a:rPr lang="sl-SI" sz="4000" err="1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</a:t>
            </a:r>
            <a:r>
              <a:rPr lang="sl-SI" sz="4000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err="1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sl-SI" sz="4000" smtClean="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</a:t>
            </a:r>
            <a:r>
              <a:rPr lang="sl-SI" smtClean="0"/>
              <a:t/>
            </a:r>
            <a:br>
              <a:rPr lang="sl-SI" smtClean="0"/>
            </a:b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505076" y="5985046"/>
            <a:ext cx="3992380" cy="83505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en-GB" b="1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Autor</a:t>
            </a:r>
            <a:r>
              <a:rPr lang="sl-SI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GB" b="1" u="sng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Dejan</a:t>
            </a:r>
            <a:r>
              <a:rPr lang="en-GB" b="1" u="sng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u="sng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Stankovi</a:t>
            </a:r>
            <a:r>
              <a:rPr lang="sl-SI" b="1" u="sng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ć</a:t>
            </a:r>
          </a:p>
          <a:p>
            <a:r>
              <a:rPr lang="sl-SI" sz="1800" b="1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br.indeksa</a:t>
            </a:r>
            <a:r>
              <a:rPr lang="sl-SI" sz="1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510006/2018</a:t>
            </a:r>
            <a:endParaRPr lang="sl-SI" sz="1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255602" y="275186"/>
            <a:ext cx="5818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Ovako izgleda prazan repozitorijum</a:t>
            </a:r>
            <a:r>
              <a:rPr lang="es-ES" sz="1600" b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8695508" y="1927429"/>
            <a:ext cx="3352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gornjoj stani se vide nekoliko opcija:</a:t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govori o tome da li ima neki bag ili problem</a:t>
            </a:r>
          </a:p>
          <a:p>
            <a:endParaRPr lang="sr-Latn-R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grafici koji se koriste za izveštaje</a:t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Wikki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mesto gde korisnik može da napiše informacije o </a:t>
            </a:r>
            <a:r>
              <a:rPr lang="sr-Latn-RS" sz="1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codu</a:t>
            </a:r>
            <a:endParaRPr lang="sr-Latn-R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</a:t>
            </a:r>
            <a:r>
              <a:rPr lang="sr-Latn-RS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sr-Latn-RS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Ukoliko neki korisnik primeti bag ili mogućnost da može da poboljša vaš projekat</a:t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Settings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svaki git projekat ima stranicu za administriranje</a:t>
            </a:r>
            <a:endParaRPr lang="sr-Latn-R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2" y="1724298"/>
            <a:ext cx="8205113" cy="459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1738739" y="2505237"/>
            <a:ext cx="8724613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Kreiranje baze </a:t>
            </a:r>
            <a:r>
              <a:rPr lang="sl-SI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podataka</a:t>
            </a:r>
            <a:r>
              <a:rPr lang="sl-SI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pomoću</a:t>
            </a:r>
            <a:r>
              <a:rPr lang="sl-SI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l-SI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</a:t>
            </a:r>
            <a:endParaRPr lang="sl-SI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288758" y="403617"/>
            <a:ext cx="1161047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formiranja baze podataka (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sa jednom tabelom (</a:t>
            </a: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Microsoft SQL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Serveru</a:t>
            </a: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Microsoft SQL Serveru se za formiranje baze koristi Microsoft SQL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Studio (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sa njegovim grafičkim okruženjem</a:t>
            </a:r>
          </a:p>
          <a:p>
            <a:pPr algn="just"/>
            <a:endParaRPr lang="sl-SI" sz="1400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0" name="Picture 4" descr="SS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69" y="2373387"/>
            <a:ext cx="6040008" cy="424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219007" y="362635"/>
            <a:ext cx="9622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Čim pokrenete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uspešno se ulogujete, sa vaše leve strane će te videti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Explorer</a:t>
            </a:r>
            <a:endParaRPr lang="sr-Latn-RS" sz="1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SSM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8" r="60348" b="39122"/>
          <a:stretch/>
        </p:blipFill>
        <p:spPr bwMode="auto">
          <a:xfrm>
            <a:off x="219007" y="757861"/>
            <a:ext cx="5802399" cy="499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avokotnik 3"/>
          <p:cNvSpPr/>
          <p:nvPr/>
        </p:nvSpPr>
        <p:spPr>
          <a:xfrm>
            <a:off x="6235826" y="1336445"/>
            <a:ext cx="567460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Desnim tasterom miša kliknite na čvor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odaberite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4" name="Picture 4" descr="SSM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5" b="22149"/>
          <a:stretch/>
        </p:blipFill>
        <p:spPr bwMode="auto">
          <a:xfrm>
            <a:off x="6242154" y="2128030"/>
            <a:ext cx="5351335" cy="463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313737" y="1049916"/>
            <a:ext cx="49114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unesite naziv baze podataka</a:t>
            </a: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Pritisnite 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OK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će kreirati novu bazu podataka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99" y="771911"/>
            <a:ext cx="6544588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277229" y="121730"/>
            <a:ext cx="92717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 po kreiranju baze podataka, počinjete 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Explorer-u sa kreiranjem tabela u folderu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Kliknite desnim tasterom miša na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 onda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opet na Table...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5406740" y="725137"/>
            <a:ext cx="6096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otvoriće vam se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forma koja služi isključivo za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dizajniranje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tabele. 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formi, unesite sledeće informacije pod 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 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[Ime]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(15)</a:t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[Prezime]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(25)</a:t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JMBG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(13)</a:t>
            </a:r>
          </a:p>
          <a:p>
            <a:endParaRPr lang="sr-Latn-RS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MestoRođenja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nvarchar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(30)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l-SI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0" y="829913"/>
            <a:ext cx="4829849" cy="4163006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41" y="3993703"/>
            <a:ext cx="5994299" cy="27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52926" y="275186"/>
            <a:ext cx="1107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Prva kolona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 kreirana da predstavlja primarni ključ. Zato se klikne na prvi red desnim tasterom miša i u meniju klikne na 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Pravokotnik 5"/>
          <p:cNvSpPr/>
          <p:nvPr/>
        </p:nvSpPr>
        <p:spPr>
          <a:xfrm>
            <a:off x="352925" y="1705737"/>
            <a:ext cx="62438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Snimi se tabela pod nazivom 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 folder Studenti će se pojaviti kao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podfolder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Tables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388" name="Picture 4" descr="SS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8" y="2576072"/>
            <a:ext cx="3092451" cy="117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SS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2279421"/>
            <a:ext cx="4807630" cy="43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92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1470949" y="2557489"/>
            <a:ext cx="9051181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Pravljenje </a:t>
            </a:r>
            <a:r>
              <a:rPr lang="sl-SI" sz="40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bazičnog</a:t>
            </a:r>
            <a:r>
              <a:rPr lang="sl-SI" sz="4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</a:t>
            </a:r>
            <a:r>
              <a:rPr lang="en-GB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sajta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13508" y="1683778"/>
            <a:ext cx="116104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kreiranja bazičnog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sajta</a:t>
            </a: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Bazični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 će pokazivati statičke podatke iz tabele (</a:t>
            </a: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koju smo prethodno kreirali u bazi (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 smestili je na Microsoft SQL Server</a:t>
            </a: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Ovaj deo je bitan, jer predstavlja prvi korak u formiranju konačnog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sajta korišćenjem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Studija i programskog jezika C#</a:t>
            </a:r>
            <a:endParaRPr lang="sr-Latn-RS" b="0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/>
          <p:cNvSpPr/>
          <p:nvPr/>
        </p:nvSpPr>
        <p:spPr>
          <a:xfrm>
            <a:off x="404948" y="230778"/>
            <a:ext cx="114872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l-SI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Kreiranje aplikacije koja će predstavljati bazični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 možemo pokrenuti ukucavanjem komande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dotnet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 komandnoj liniji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CommandPrompt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</a:t>
            </a:r>
          </a:p>
          <a:p>
            <a:endParaRPr lang="sl-SI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31" y="1645658"/>
            <a:ext cx="9911469" cy="470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163825"/>
            <a:ext cx="10515600" cy="1325563"/>
          </a:xfrm>
        </p:spPr>
        <p:txBody>
          <a:bodyPr/>
          <a:lstStyle/>
          <a:p>
            <a:pPr algn="ctr"/>
            <a:r>
              <a:rPr lang="sl-SI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UVOD</a:t>
            </a:r>
            <a:endParaRPr lang="sl-SI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489388"/>
            <a:ext cx="10515600" cy="4767721"/>
          </a:xfrm>
        </p:spPr>
        <p:txBody>
          <a:bodyPr>
            <a:normAutofit fontScale="32500" lnSpcReduction="20000"/>
          </a:bodyPr>
          <a:lstStyle/>
          <a:p>
            <a:pPr marL="0" indent="0" algn="just">
              <a:buNone/>
            </a:pPr>
            <a:endParaRPr lang="sl-SI" sz="6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70000"/>
              </a:lnSpc>
            </a:pP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 alat za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objektno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-relaciono preslikavanje(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ORM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Za upotrebu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u pravljenju vlastite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je neophodno instalirati odgovarajuće alate i biblioteke i to prvenstveno: </a:t>
            </a:r>
          </a:p>
          <a:p>
            <a:pPr lvl="1">
              <a:lnSpc>
                <a:spcPct val="170000"/>
              </a:lnSpc>
            </a:pP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lvl="1">
              <a:lnSpc>
                <a:spcPct val="17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Server, </a:t>
            </a:r>
          </a:p>
          <a:p>
            <a:pPr lvl="1">
              <a:lnSpc>
                <a:spcPct val="170000"/>
              </a:lnSpc>
            </a:pP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Studio, </a:t>
            </a:r>
          </a:p>
          <a:p>
            <a:pPr lvl="1">
              <a:lnSpc>
                <a:spcPct val="170000"/>
              </a:lnSpc>
            </a:pP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Server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Studio</a:t>
            </a:r>
          </a:p>
          <a:p>
            <a:pPr lvl="1">
              <a:lnSpc>
                <a:spcPct val="17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530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258982" y="250094"/>
            <a:ext cx="112178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Projekat se pokreće 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Studiju: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&gt;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Project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Preko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Explorer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prozora možemo videti kreirane fajlove i foldere u okviru aplikacije</a:t>
            </a: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Kreiramo novi folder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wwwroot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kome ćemo smeštati fajlove stilova, slika i ikona namenjenih za lako i efikasno kreiranje prilagođenih stranica </a:t>
            </a: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samom folderu ćemo kreirati fajl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sl-SI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66" y="2414320"/>
            <a:ext cx="3505150" cy="43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43628" y="659358"/>
            <a:ext cx="4846937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sam fajl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ćemo ukucati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kod koji će nam prikazivati jednu tabelu sa statičkim podacima iz tabele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Studenti,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koju smo prethodno kreirali u okviru baze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Serveru</a:t>
            </a:r>
            <a:endParaRPr lang="sr-Latn-R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je z besedilom 2"/>
          <p:cNvSpPr txBox="1">
            <a:spLocks noChangeArrowheads="1"/>
          </p:cNvSpPr>
          <p:nvPr/>
        </p:nvSpPr>
        <p:spPr bwMode="auto">
          <a:xfrm>
            <a:off x="5574956" y="210065"/>
            <a:ext cx="5311346" cy="61922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&lt;!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DOCTYPE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table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font-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family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arial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-serif;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border-collapse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collapse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100%;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1px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&lt;table&gt;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&gt;Id&lt;/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&gt;Ime&lt;/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Prezime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JMBG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MestoRođenja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Petar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radovanović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&gt;1904996780031&lt;/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&gt;Beograd&lt;/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&gt;2&lt;/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&gt;Milica&lt;/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&gt;Jovanović&lt;/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&gt;2611997745026&lt;/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&gt;Subotica&lt;/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&gt;3&lt;/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&gt;Predrag&lt;/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&gt;Simonović&lt;/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&gt;1108997780011&lt;/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&gt;Beograd&lt;/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&lt;/table&gt;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</a:t>
            </a:r>
            <a:r>
              <a:rPr lang="sl-SI" sz="700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7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2541"/>
            <a:ext cx="121920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l-SI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Klasa </a:t>
            </a:r>
            <a:r>
              <a:rPr kumimoji="0" lang="sr-Latn-RS" altLang="sl-SI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Program.cs</a:t>
            </a:r>
            <a:r>
              <a:rPr kumimoji="0" lang="sr-Latn-RS" altLang="sl-SI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deluje kao ulazna tačka za aplikaciju i odgovorna je za kreiranje </a:t>
            </a:r>
            <a:r>
              <a:rPr kumimoji="0" lang="sr-Latn-RS" altLang="sl-SI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kumimoji="0" lang="sr-Latn-RS" altLang="sl-SI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Hosta koji će sadržavati aplikaciju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sr-Latn-RS" altLang="sl-SI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Host kreiran 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referencira klasu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Startup.cs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poziva svoje metode za konfigurisanje aplikacije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klasi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Startup.cs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 delu koji se bavi konfiguracijom prikaza sadržaja na početnoj strani </a:t>
            </a:r>
          </a:p>
          <a:p>
            <a:pPr lvl="0" indent="0"/>
            <a:r>
              <a:rPr lang="sr-Latn-R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(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Configure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IApplicationBuilder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IHostingEnvironment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potrebno je obrisati prethodni sadržaj  i</a:t>
            </a:r>
          </a:p>
          <a:p>
            <a:pPr lvl="0" indent="0"/>
            <a:r>
              <a:rPr lang="sr-Latn-R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upisati sledeće:</a:t>
            </a:r>
            <a:endParaRPr kumimoji="0" lang="sr-Latn-RS" altLang="sl-SI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49" name="Slika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86" y="1930594"/>
            <a:ext cx="9608817" cy="475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3" y="1886554"/>
            <a:ext cx="8323325" cy="3167360"/>
          </a:xfrm>
          <a:prstGeom prst="rect">
            <a:avLst/>
          </a:prstGeom>
        </p:spPr>
      </p:pic>
      <p:sp>
        <p:nvSpPr>
          <p:cNvPr id="7" name="Pravokotnik 6"/>
          <p:cNvSpPr/>
          <p:nvPr/>
        </p:nvSpPr>
        <p:spPr>
          <a:xfrm>
            <a:off x="243017" y="300591"/>
            <a:ext cx="11570042" cy="78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Pritiskom na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Ctrl+F5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pokrećemo aplikaciju i otvoriće nam se početna (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strana na nekom od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čitača, koja će imati sledeći izgled: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33345" y="2428300"/>
            <a:ext cx="11926389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Modifikovanje</a:t>
            </a:r>
            <a:r>
              <a:rPr lang="sl-SI" sz="4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strane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stilovima</a:t>
            </a:r>
            <a:r>
              <a:rPr lang="sl-SI" sz="4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sl-SI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169817" y="1683778"/>
            <a:ext cx="117541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stilizovanja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strane, odnosno tabele na toj strani, upotrebom 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Bootstrapa</a:t>
            </a: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okvir (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koji nam omogućava da za kratko napravimo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stranice koje su prilagodljive svakom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uređaju</a:t>
            </a: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predstavlja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-okvir u kome se izdvajaju tri važne celine: </a:t>
            </a:r>
            <a:r>
              <a:rPr lang="sr-Latn-RS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r-Latn-R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Web-components</a:t>
            </a:r>
            <a:r>
              <a:rPr lang="sr-Latn-R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avokotnik 19"/>
          <p:cNvSpPr/>
          <p:nvPr/>
        </p:nvSpPr>
        <p:spPr>
          <a:xfrm>
            <a:off x="481912" y="405262"/>
            <a:ext cx="11331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najpre preuzmemo sa linka 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getbootstrap.com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docs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/4.3/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getting-started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download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endParaRPr lang="sr-Latn-RS" sz="1600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sr-Latn-RS" sz="1600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Raspakujemo ga i dodamo njegove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foldere u svoj projekat u folder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wwwroot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Slika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4" y="1763486"/>
            <a:ext cx="4715690" cy="2442754"/>
          </a:xfrm>
          <a:prstGeom prst="rect">
            <a:avLst/>
          </a:prstGeom>
        </p:spPr>
      </p:pic>
      <p:sp>
        <p:nvSpPr>
          <p:cNvPr id="22" name="Pravokotnik 21"/>
          <p:cNvSpPr/>
          <p:nvPr/>
        </p:nvSpPr>
        <p:spPr>
          <a:xfrm>
            <a:off x="0" y="4364135"/>
            <a:ext cx="5643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533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Drugi način za instalaciju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je preko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NuGet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-a. 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Package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manager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treba upisati: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Slika 2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38" y="4364136"/>
            <a:ext cx="5016136" cy="22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54226" y="582481"/>
            <a:ext cx="111225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 bi koristili originalni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CDN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moramo prvo u fajlu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 glavi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dodati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fajlove koje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koristi: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olje z besedilom 2"/>
          <p:cNvSpPr txBox="1">
            <a:spLocks noChangeArrowheads="1"/>
          </p:cNvSpPr>
          <p:nvPr/>
        </p:nvSpPr>
        <p:spPr bwMode="auto">
          <a:xfrm>
            <a:off x="2879896" y="1151792"/>
            <a:ext cx="6419850" cy="1323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&lt;link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stylesheet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stackpath.bootstrapcdn.com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/4.3.1/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bootstrap.min.css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integrity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sha384-ggOyR0iXCbMQv3Xipma34MD+dH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1fQ784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j6cY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iJTQUOhcWr7x9JvoRxT2MZw1T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crossorigin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anonymous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src="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stackpath.bootstrapcdn.com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/4.3.1/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bootstrap.min.js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integrity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sha384-JjSmVgyd0p3pXB1rRibZUAYoIIy6OrQ6VrjIEaFf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nJGzIxFDsf4x0xIM+B07jRM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crossorigin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anonymous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Polje z besedilom 2"/>
          <p:cNvSpPr txBox="1">
            <a:spLocks noChangeArrowheads="1"/>
          </p:cNvSpPr>
          <p:nvPr/>
        </p:nvSpPr>
        <p:spPr bwMode="auto">
          <a:xfrm>
            <a:off x="2917996" y="3152113"/>
            <a:ext cx="6381750" cy="4667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&lt;meta name=“</a:t>
            </a:r>
            <a:r>
              <a:rPr lang="sl-SI" sz="1100" err="1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viewport</a:t>
            </a: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 </a:t>
            </a:r>
            <a:r>
              <a:rPr lang="sl-SI" sz="1100" err="1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content</a:t>
            </a: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=“</a:t>
            </a:r>
            <a:r>
              <a:rPr lang="sl-SI" sz="1100" err="1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width</a:t>
            </a: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=device-</a:t>
            </a:r>
            <a:r>
              <a:rPr lang="sl-SI" sz="1100" err="1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width</a:t>
            </a: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l-SI" sz="1100" err="1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</a:t>
            </a:r>
            <a:r>
              <a:rPr lang="sl-SI" sz="1100">
                <a:solidFill>
                  <a:srgbClr val="27272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-scale=1.0″&gt;</a:t>
            </a:r>
            <a:endParaRPr lang="sl-SI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9" name="Pravokotnik 8"/>
          <p:cNvSpPr/>
          <p:nvPr/>
        </p:nvSpPr>
        <p:spPr>
          <a:xfrm>
            <a:off x="354226" y="2623043"/>
            <a:ext cx="8424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Takođe treba dodati meta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koji nam omogućava prilagođavanje širini ekrana: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Pravokotnik 9"/>
          <p:cNvSpPr/>
          <p:nvPr/>
        </p:nvSpPr>
        <p:spPr>
          <a:xfrm>
            <a:off x="354226" y="3871306"/>
            <a:ext cx="11471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bi želeli da koristimo lokalni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koji smo otpakovali na hard disk, onda je potrebno 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 glavi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dodati sledeće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fajlove: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Polje z besedilom 2"/>
          <p:cNvSpPr txBox="1">
            <a:spLocks noChangeArrowheads="1"/>
          </p:cNvSpPr>
          <p:nvPr/>
        </p:nvSpPr>
        <p:spPr bwMode="auto">
          <a:xfrm>
            <a:off x="2927521" y="4708549"/>
            <a:ext cx="6372225" cy="13392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5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&lt;meta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charset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utf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-8"&gt;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&lt;meta name="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viewport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=device-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width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-scale=1"&gt;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&lt;link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stylesheet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="~/lib/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bootstrap.min.css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src="~/lib/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jquery.min.js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&lt;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src="~/lib/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bootstrap.min.js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"&gt;&lt;/</a:t>
            </a:r>
            <a:r>
              <a:rPr lang="sl-SI" sz="11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sl-SI" sz="1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5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31781" y="289397"/>
            <a:ext cx="11046940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telu </a:t>
            </a:r>
            <a:r>
              <a:rPr lang="sr-Latn-RS" altLang="sl-SI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potreban nam je </a:t>
            </a:r>
            <a:r>
              <a:rPr lang="sr-Latn-RS" altLang="sl-SI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kontejner za sam sajt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sr-Latn-RS" altLang="sl-SI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sr-Latn-RS" altLang="sl-SI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 ovaj kontejner može biti klase </a:t>
            </a:r>
            <a:r>
              <a:rPr lang="sr-Latn-RS" altLang="sl-SI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r>
              <a:rPr lang="sr-Latn-RS" altLang="sl-SI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-fluid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r-Latn-RS" altLang="sl-SI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sr-Latn-RS" altLang="sl-SI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(</a:t>
            </a:r>
            <a:r>
              <a:rPr lang="sr-Latn-RS" altLang="sl-SI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container-fuild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omogućava sajt pune širine, dok </a:t>
            </a:r>
            <a:r>
              <a:rPr lang="sr-Latn-RS" altLang="sl-SI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ima fiksnu maksimalnu širinu)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sr-Latn-RS" altLang="sl-SI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želimo da tabela ima pune ivice potrebno je da stavimo klasu </a:t>
            </a:r>
            <a:r>
              <a:rPr lang="sr-Latn-RS" altLang="sl-SI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table-</a:t>
            </a:r>
            <a:r>
              <a:rPr lang="sr-Latn-RS" altLang="sl-SI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bordered</a:t>
            </a:r>
            <a:endParaRPr lang="sr-Latn-RS" altLang="sl-SI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sr-Latn-RS" altLang="sl-SI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želimo da je prvi red tabele tamniji potrebno je da stavimo klasu  </a:t>
            </a:r>
            <a:r>
              <a:rPr lang="sr-Latn-RS" altLang="sl-SI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</a:t>
            </a:r>
            <a:r>
              <a:rPr lang="sr-Latn-RS" altLang="sl-SI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altLang="sl-SI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thead-dark</a:t>
            </a:r>
            <a:endParaRPr lang="sr-Latn-RS" altLang="sl-SI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sr-Latn-RS" sz="1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Posle svih ovih promena početna strana će izgledati kao na slici dole</a:t>
            </a:r>
            <a:endParaRPr lang="sr-Latn-RS" altLang="sl-SI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7" y="3500847"/>
            <a:ext cx="11280619" cy="30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je z besedilom 2"/>
          <p:cNvSpPr txBox="1">
            <a:spLocks noChangeArrowheads="1"/>
          </p:cNvSpPr>
          <p:nvPr/>
        </p:nvSpPr>
        <p:spPr bwMode="auto">
          <a:xfrm>
            <a:off x="5256641" y="302740"/>
            <a:ext cx="6448425" cy="61969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&lt;!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DOCTYPE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&lt;html&gt;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&lt;meta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charset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utf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-8"&gt;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&lt;meta name="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viewport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=device-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-scale=1"&gt;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&lt;link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stylesheet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="~/lib/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bootstrap.min.css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src="~/lib/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jquery.min.js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src="~/lib/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bootstrap.min.js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&lt;div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=“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h2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&lt;table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="table table-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bordered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table-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striped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thead-dark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&gt;Id&lt;/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&gt;Ime&lt;/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Prezime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JMBG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  <a:r>
              <a:rPr lang="sl-SI" sz="700" err="1" smtClean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MestoRođenja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Petar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&gt;Radovanović&lt;/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&gt;1904996780031&lt;/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&gt;Beograd&lt;/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&gt;2&lt;/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&gt;Milica&lt;/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&gt;Jovanović&lt;/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&gt;2611997745021&lt;/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&gt;Subotica&lt;/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&gt;3&lt;/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&gt;Predrag&lt;/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&gt;Simonović&lt;/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&gt;1108996740085&lt;/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&gt;Beograd&lt;/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&lt;/table&gt;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&lt;/div&gt;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70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</a:t>
            </a: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&lt;/html&gt;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7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</p:txBody>
      </p:sp>
      <p:sp>
        <p:nvSpPr>
          <p:cNvPr id="2" name="Pravokotnik 1"/>
          <p:cNvSpPr/>
          <p:nvPr/>
        </p:nvSpPr>
        <p:spPr>
          <a:xfrm>
            <a:off x="82715" y="1174702"/>
            <a:ext cx="4814716" cy="411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Konačan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index.html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kod će sad izgledati ovako: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5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163825"/>
            <a:ext cx="10515600" cy="1325563"/>
          </a:xfrm>
        </p:spPr>
        <p:txBody>
          <a:bodyPr/>
          <a:lstStyle/>
          <a:p>
            <a:pPr algn="ctr"/>
            <a:r>
              <a:rPr lang="sl-SI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Instalacija </a:t>
            </a:r>
            <a:r>
              <a:rPr lang="sl-SI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alata</a:t>
            </a:r>
            <a:r>
              <a:rPr lang="sl-SI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biblioteka</a:t>
            </a:r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279528"/>
            <a:ext cx="10515600" cy="4851452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sl-SI" sz="22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sl-SI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 </a:t>
            </a:r>
            <a:r>
              <a:rPr lang="sl-SI" sz="2000" b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</a:t>
            </a:r>
            <a:endParaRPr lang="sl-SI" sz="20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sr-Latn-RS" sz="22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70000"/>
              </a:lnSpc>
            </a:pP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 tehnologija Microsoft .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za razvoj dinamičnih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sajtova, interaktivnih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aplikacija 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servisa </a:t>
            </a:r>
          </a:p>
          <a:p>
            <a:pPr marL="0" indent="0">
              <a:lnSpc>
                <a:spcPct val="170000"/>
              </a:lnSpc>
              <a:buNone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70000"/>
              </a:lnSpc>
            </a:pP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možete preuzeti sa sledećeg linka:</a:t>
            </a:r>
            <a:r>
              <a:rPr lang="sr-Latn-RS" sz="1600" dirty="0" smtClean="0"/>
              <a:t/>
            </a:r>
            <a:br>
              <a:rPr lang="sr-Latn-RS" sz="1600" dirty="0" smtClean="0"/>
            </a:b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dotnet.microsoft.com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download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thank-you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dotnet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sdk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-2.2.108-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windows</a:t>
            </a:r>
            <a:r>
              <a:rPr lang="sr-Latn-RS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16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x64-installer</a:t>
            </a:r>
            <a:endParaRPr lang="sr-Latn-R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33345" y="2428300"/>
            <a:ext cx="11926389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Pravljenje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kojom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će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 prikazati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podaci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iz tabele</a:t>
            </a:r>
          </a:p>
        </p:txBody>
      </p:sp>
    </p:spTree>
    <p:extLst>
      <p:ext uri="{BB962C8B-B14F-4D97-AF65-F5344CB8AC3E}">
        <p14:creationId xmlns:p14="http://schemas.microsoft.com/office/powerpoint/2010/main" val="39215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169817" y="1683778"/>
            <a:ext cx="117541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kreiranja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kojom bi se prikazivali podaci iz tabele</a:t>
            </a: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složenim aplikacijama koje prikazuju korisniku ogromne količine podataka, u nekim  slučajevima  je bolje razdvojiti kod koji se bavi podacima od onog koji se bavi interfejsom, tako da razvoj oba postane lakši i jednostavniji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i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Model-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sr-Latn-RS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rešava ovaj problem razdvajanjem podataka i biznis logike od njihovog prikaza i interakcije sa korisnikom, uz to uvodeći i komponentu zaduženu za koordinisanje prve dve</a:t>
            </a:r>
          </a:p>
        </p:txBody>
      </p:sp>
    </p:spTree>
    <p:extLst>
      <p:ext uri="{BB962C8B-B14F-4D97-AF65-F5344CB8AC3E}">
        <p14:creationId xmlns:p14="http://schemas.microsoft.com/office/powerpoint/2010/main" val="1123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355733" y="249062"/>
            <a:ext cx="1141797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Konfigurišemo usluge aplikacije tako što: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klasu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Startup.cs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unesemo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AddMvc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()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kojeg poziva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Host, a kojim činimo da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usluge budu dostupne sistemu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dodamo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app.UseMvc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()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koja najavljuje aplikaciji da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učestvuje u fazi obrade zahteva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metoda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UseDeveloperExceptionPage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()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daje obaveštenje o eventualnoj grešci u kodu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metoda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app.UseHsts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()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pomaže da zaštitimo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lokaciju od slanja kolačića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r-Latn-R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r-Latn-R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sl-SI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Slika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09" y="2704011"/>
            <a:ext cx="6656267" cy="401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kotnik 5"/>
          <p:cNvSpPr/>
          <p:nvPr/>
        </p:nvSpPr>
        <p:spPr>
          <a:xfrm>
            <a:off x="222421" y="314322"/>
            <a:ext cx="11602995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Kreiramo folder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u njemu kreiramo novu klasu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Studenti.cs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Kreiranje novog modela se odvija tako što desnim klikom na folder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izaberemo opcije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Klasa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sadrži podatke identične podacima iz baze koju smo kreirali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66" y="2011680"/>
            <a:ext cx="5146651" cy="44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255373" y="142269"/>
            <a:ext cx="11582400" cy="78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Kreiramo folder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u njemu kreiramo novu klasu kontroler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koji je odgovorni za tok aplikacije i rad sa unetim podacima i podacima koji se prikazuju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Slika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t="15017"/>
          <a:stretch/>
        </p:blipFill>
        <p:spPr bwMode="auto">
          <a:xfrm>
            <a:off x="493369" y="1305342"/>
            <a:ext cx="4693833" cy="3489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Pravokotnik 5"/>
          <p:cNvSpPr/>
          <p:nvPr/>
        </p:nvSpPr>
        <p:spPr>
          <a:xfrm>
            <a:off x="5369602" y="1305342"/>
            <a:ext cx="65730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samom kontroleru je automatski dodata jedna metoda po njegovom kreiranju. Ta metoda je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ona predstavlja podrazumevanu metodu kontrolera koja će se koristiti ako se eksplicitno ne navede metoda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Kreiramo novi folder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(pogledi) sa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podfolderom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Desnim klikom na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podfolder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iz padajućeg menija izaberemo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 i dodamo novi pogled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index.cshtml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koji ćemo povezati sa kontrolerom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Slika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7" y="5488065"/>
            <a:ext cx="3819063" cy="11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avokotnik 5"/>
          <p:cNvSpPr/>
          <p:nvPr/>
        </p:nvSpPr>
        <p:spPr>
          <a:xfrm>
            <a:off x="304800" y="377048"/>
            <a:ext cx="11359978" cy="11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kreiranju ova tri foldera u klasi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ćemo kreirati još jednu metodu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tudentInfo.cs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Ona će sadržati promenljivu tipa Studenti[] student =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Studenti[] {} i pomoću nje ćemo popunjavati tabelu nizom objekata koji su u njoj definisani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6" y="1776549"/>
            <a:ext cx="10550227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774030" y="448180"/>
            <a:ext cx="110609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Potrebno je u klasi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Startup.cs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definisati rutu  kojom se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mapira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 metode kontrolera.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primeru su definisani podrazumevani kontroler (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 metoda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koji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odvoraraju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putanji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fajla, odnosno putanji do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strane za prikaz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/Student/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index.cshtml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Slika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65" y="1930346"/>
            <a:ext cx="6860059" cy="46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33345" y="2480551"/>
            <a:ext cx="11926389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Pravljenje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kojom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će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podaci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vratiti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 vidu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servisa</a:t>
            </a:r>
          </a:p>
        </p:txBody>
      </p:sp>
    </p:spTree>
    <p:extLst>
      <p:ext uri="{BB962C8B-B14F-4D97-AF65-F5344CB8AC3E}">
        <p14:creationId xmlns:p14="http://schemas.microsoft.com/office/powerpoint/2010/main" val="325025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182880" y="1174327"/>
            <a:ext cx="117541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pravljenje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kojom će se podaci vratiti u vidu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servisa </a:t>
            </a: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Notation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je format koji se najčešće koristi u razmeni podataka na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webu</a:t>
            </a: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dokument može da sadrži tekst, vitičaste zagrade, uglaste zagrade,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zareze,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dvostruke navodnike i možda još nekoliko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znakova</a:t>
            </a: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 izveden iz 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jezika za predstavljanje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jednostavnih struktura podataka</a:t>
            </a: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koji je ovde predstavljen, radi isto što i tabela, ali umesto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vraća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rezultat koristeći </a:t>
            </a:r>
            <a:r>
              <a:rPr lang="sr-Latn-R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JsonResult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klasu, kojoj prosledi niz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podataka</a:t>
            </a: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otnik 6"/>
          <p:cNvSpPr/>
          <p:nvPr/>
        </p:nvSpPr>
        <p:spPr>
          <a:xfrm>
            <a:off x="189351" y="188143"/>
            <a:ext cx="11359979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projektu se najpre napravi novi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ApiController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(desni klik na folder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 zatim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 &gt;Api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Controller-Empty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 nazove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ApiStudentController</a:t>
            </a:r>
            <a:endParaRPr lang="sr-Latn-RS" sz="1600" i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okviru kontrolera definisaćemo statičku  promenljivu tipa Studenti[] i uneti neke nove podatke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Slika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74" y="1698172"/>
            <a:ext cx="9013372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652644" y="275186"/>
            <a:ext cx="10824148" cy="6215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2. </a:t>
            </a:r>
            <a:r>
              <a:rPr lang="sl-SI" sz="20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</a:t>
            </a:r>
            <a:r>
              <a:rPr lang="sl-SI" sz="2000" b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  <a:p>
            <a:pPr marL="0" indent="0">
              <a:buNone/>
            </a:pPr>
            <a:endParaRPr lang="sl-SI" sz="20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20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SQL Server je relaciona baza podataka</a:t>
            </a:r>
          </a:p>
          <a:p>
            <a:pPr marL="0" indent="0">
              <a:buNone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Kada aplikacija postavlja upit, modifikuje i dodaje podatke u SQL Server bazu podataka, ona koristi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(SQL)</a:t>
            </a:r>
          </a:p>
          <a:p>
            <a:pPr marL="0" indent="0">
              <a:buNone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linka: 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www.microsoft.com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en-us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sql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-server/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sql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-server-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editions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express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možete preuzeti instalacioni fajl klikom na dugme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Pokrenuti fajl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SQLServer2017-SSEI-Expr.exe</a:t>
            </a:r>
            <a: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altLang="sl-SI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altLang="sl-SI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1400" b="1" i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1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503046" y="275186"/>
            <a:ext cx="11123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unošenju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statičke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promenljive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definisaćemo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metodu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i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GetStudent</a:t>
            </a:r>
            <a:r>
              <a:rPr lang="sl-SI" sz="1600" i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vraća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rezultat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koristeći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i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JsonResult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klasu, tako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što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joj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prosledi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podatke iz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statičke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promenljive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i="1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en-GB" sz="1600" i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[]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Slika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46" y="1021914"/>
            <a:ext cx="4872081" cy="1942524"/>
          </a:xfrm>
          <a:prstGeom prst="rect">
            <a:avLst/>
          </a:prstGeom>
        </p:spPr>
      </p:pic>
      <p:sp>
        <p:nvSpPr>
          <p:cNvPr id="6" name="Pravokotnik 5"/>
          <p:cNvSpPr/>
          <p:nvPr/>
        </p:nvSpPr>
        <p:spPr>
          <a:xfrm>
            <a:off x="487170" y="3091460"/>
            <a:ext cx="11507722" cy="1150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Testiranje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aplikacije,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kao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rezultat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vraća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servis, 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ostvaruje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tako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što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ukuca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URL adresa  </a:t>
            </a:r>
            <a:r>
              <a:rPr lang="sl-SI" sz="1600" i="1" u="sng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</a:t>
            </a:r>
            <a:r>
              <a:rPr lang="sl-SI" sz="1600" i="1" u="sng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</a:t>
            </a:r>
            <a:r>
              <a:rPr lang="sl-SI" sz="1600" i="1" u="sng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localhost:44337</a:t>
            </a:r>
            <a:r>
              <a:rPr lang="sl-SI" sz="1600" i="1" u="sng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r>
              <a:rPr lang="sl-SI" sz="1600" i="1" u="sng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api</a:t>
            </a:r>
            <a:r>
              <a:rPr lang="sl-SI" sz="1600" i="1" u="sng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r>
              <a:rPr lang="sl-SI" sz="1600" i="1" u="sng" err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ApiStudent</a:t>
            </a:r>
            <a:r>
              <a:rPr lang="sl-SI"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gde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i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predstavlja pozivanje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aplikacije, dok </a:t>
            </a:r>
            <a:r>
              <a:rPr lang="sl-SI" sz="1600" i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ApiStudent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predstavlja ime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kontrolera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 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poziva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Slika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46" y="4224675"/>
            <a:ext cx="7565503" cy="245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66583" y="106571"/>
            <a:ext cx="11442240" cy="780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 izdvajanje pojedinačnih podatka iz navedene liste podataka, definisaćemo metodu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GetStudent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koja vraća podatke iz liste podataka vezane za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Slika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42" y="1190710"/>
            <a:ext cx="5229406" cy="2392797"/>
          </a:xfrm>
          <a:prstGeom prst="rect">
            <a:avLst/>
          </a:prstGeom>
        </p:spPr>
      </p:pic>
      <p:sp>
        <p:nvSpPr>
          <p:cNvPr id="6" name="Pravokotnik 5"/>
          <p:cNvSpPr/>
          <p:nvPr/>
        </p:nvSpPr>
        <p:spPr>
          <a:xfrm>
            <a:off x="575274" y="3916109"/>
            <a:ext cx="11260183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05790" algn="l"/>
              </a:tabLst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Testiranje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koja kao rezultat vraća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servis sa podacima iz liste vezane za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 ostvaruje se tako što ukucamo 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adresu  </a:t>
            </a:r>
            <a:r>
              <a:rPr lang="sr-Latn-RS" sz="1600" i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</a:t>
            </a:r>
            <a:r>
              <a:rPr lang="sr-Latn-RS" sz="1600" i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</a:t>
            </a:r>
            <a:r>
              <a:rPr lang="sr-Latn-RS" sz="1600" i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localhost:44337</a:t>
            </a:r>
            <a:r>
              <a:rPr lang="sr-Latn-RS" sz="1600" i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r>
              <a:rPr lang="sr-Latn-RS" sz="1600" i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api</a:t>
            </a:r>
            <a:r>
              <a:rPr lang="sr-Latn-RS" sz="1600" i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</a:t>
            </a:r>
            <a:r>
              <a:rPr lang="sr-Latn-RS" sz="1600" i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ApiStudent</a:t>
            </a:r>
            <a:r>
              <a:rPr lang="sr-Latn-RS" sz="1600" i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/2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Slika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09" y="4711229"/>
            <a:ext cx="8269368" cy="18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33345" y="2480551"/>
            <a:ext cx="11926389" cy="13502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Implementaicja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pristupa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bazi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podataka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povezivanje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modela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</a:t>
            </a:r>
            <a:r>
              <a:rPr lang="sl-SI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pravom </a:t>
            </a:r>
            <a:r>
              <a:rPr lang="sl-SI" sz="4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bazom</a:t>
            </a:r>
            <a:endParaRPr lang="sl-SI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182880" y="1174327"/>
            <a:ext cx="117541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ovom delu se objašnjava način povezivanja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bazom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podataka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Bazu </a:t>
            </a:r>
            <a:r>
              <a:rPr lang="sr-Latn-RS" i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koja sadrži samo jednu tabelu </a:t>
            </a:r>
            <a:r>
              <a:rPr lang="sr-Latn-RS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 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koju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smo već kreirali i smestili na SQL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Server, povezaćemo sa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aplikacijom koju smo kreirali u prethodnom koraku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Ovaj deo je bitan, jer predstavlja poslednji korak u kreiranju 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konačnog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sajta korišćenjem </a:t>
            </a:r>
            <a:r>
              <a:rPr lang="sr-Latn-R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Studija i programskog jezika C#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otnik 7"/>
          <p:cNvSpPr/>
          <p:nvPr/>
        </p:nvSpPr>
        <p:spPr>
          <a:xfrm>
            <a:off x="131804" y="969692"/>
            <a:ext cx="118707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Instaliramo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Framework.dll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biblioteku, jer nam ona automatski obezbeđuje konekciju do baze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Studiju je možemo instalirati koristeći opciju: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NuGet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Package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Manager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NuGet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Packages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sr-Latn-RS" sz="1600" b="1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 kontroleru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dodajemo metodu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koja ga povezuje sa  klasom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koju ćemo formirati u folderu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To je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DbContext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klasa koja sadrži generički tip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DbSet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&lt;Studenti&gt;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 uzimanje podataka iz formirane tabele u bazi podataka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Dodajemo još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POST metode za ažuriranje podataka (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operacije)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/>
          <p:cNvSpPr/>
          <p:nvPr/>
        </p:nvSpPr>
        <p:spPr>
          <a:xfrm>
            <a:off x="324771" y="118377"/>
            <a:ext cx="2764218" cy="416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sl-SI" sz="1600" b="1" u="sng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endParaRPr lang="sl-SI" u="sng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olje z besedilom 2"/>
          <p:cNvSpPr txBox="1">
            <a:spLocks noChangeArrowheads="1"/>
          </p:cNvSpPr>
          <p:nvPr/>
        </p:nvSpPr>
        <p:spPr bwMode="auto">
          <a:xfrm>
            <a:off x="324772" y="534645"/>
            <a:ext cx="3620212" cy="623098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System.Collections.Generic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System.Linq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System.Threading.Tasks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Microsoft.AspNetCore.Mvc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Microsoft.EntityFrameworkCore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Skola.Models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namespace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Skola.Controllers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2B91A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readonly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2B91A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//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context.Studenti.ToListAsync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sl-SI" sz="9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sl-SI" sz="900" err="1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sl-SI" sz="90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sl-SI" sz="900" err="1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</a:t>
            </a:r>
            <a:r>
              <a:rPr lang="sl-SI" sz="90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l-SI" sz="900" err="1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Details</a:t>
            </a:r>
            <a:r>
              <a:rPr lang="sl-SI" sz="90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/5</a:t>
            </a:r>
            <a:endParaRPr lang="sl-SI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sz="9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id)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(id ==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var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.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FirstOrDefaultAsync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 =&gt;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m.Id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id);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r>
              <a:rPr lang="sl-SI" sz="9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5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Polje z besedilom 2"/>
          <p:cNvSpPr txBox="1">
            <a:spLocks noChangeArrowheads="1"/>
          </p:cNvSpPr>
          <p:nvPr/>
        </p:nvSpPr>
        <p:spPr bwMode="auto">
          <a:xfrm>
            <a:off x="4086339" y="252050"/>
            <a:ext cx="3773714" cy="65135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POST: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To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overposting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attacks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properties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bind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to,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more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http://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go.microsoft.com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fwlink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/?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LinkId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=317598.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HttpPost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ValidateAntiForgeryToken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Id,Ime,Prezime,JMBG,MestoRođenja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)]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ModelState.IsValid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context.Add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context.SaveChangesAsync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RedirectToAction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nameof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/Edit/5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Edit(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id)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(id ==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context.Studenti.FindAsync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(id);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Polje z besedilom 2"/>
          <p:cNvSpPr txBox="1">
            <a:spLocks noChangeArrowheads="1"/>
          </p:cNvSpPr>
          <p:nvPr/>
        </p:nvSpPr>
        <p:spPr bwMode="auto">
          <a:xfrm>
            <a:off x="8001408" y="293215"/>
            <a:ext cx="3977231" cy="6472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POST: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/Edit/5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HttpPost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ValidateAntiForgeryToken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Edit(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id, [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Id,Ime,Prezime,JMBG,MestoRođenja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)]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(id !=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ModelState.IsValid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try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context.Update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context.SaveChangesAsync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catch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DbUpdateConcurrencyException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(!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StudentiExists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RedirectToAction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nameof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sl-SI" sz="900" err="1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/Delete/5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Delete(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id)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(id ==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50" smtClean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4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je z besedilom 2"/>
          <p:cNvSpPr txBox="1">
            <a:spLocks noChangeArrowheads="1"/>
          </p:cNvSpPr>
          <p:nvPr/>
        </p:nvSpPr>
        <p:spPr bwMode="auto">
          <a:xfrm>
            <a:off x="137385" y="130260"/>
            <a:ext cx="4630557" cy="440607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 smtClean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.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FirstOrDefaultAsync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 =&gt;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m.Id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id);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NotFound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// POST: </a:t>
            </a:r>
            <a:r>
              <a:rPr lang="sl-SI" sz="900" err="1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  <a:r>
              <a:rPr lang="sl-SI" sz="90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/Delete/5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[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HttpPost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ActionName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"Delete"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)]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[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ValidateAntiForgeryToken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async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IActionResult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DeleteConfirmed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id)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context.Studenti.FindAsync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(id);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_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context.Studenti.Remove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await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context.SaveChangesAsync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RedirectToAction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nameof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));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bool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StudentiExists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id)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return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_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context.Studenti.Any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== id);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Polje z besedilom 2"/>
          <p:cNvSpPr txBox="1">
            <a:spLocks noChangeArrowheads="1"/>
          </p:cNvSpPr>
          <p:nvPr/>
        </p:nvSpPr>
        <p:spPr bwMode="auto">
          <a:xfrm>
            <a:off x="5246738" y="-370"/>
            <a:ext cx="6901721" cy="68322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System.Collections.Generic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System.Linq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System.Threading.Tasks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Microsoft.EntityFrameworkCore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namespace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Skola.Models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2B91A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DbContext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2B91A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DbContextOptions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: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 smtClean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DbSet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Skola.Models.Studenti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{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protected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override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OnConfiguring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DbContextOptionsBuilder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optionsBuilder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(!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optionsBuilder.IsConfigured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808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sl-SI" sz="900" err="1">
                <a:solidFill>
                  <a:srgbClr val="808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potentially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out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http://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go.microsoft.com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fwlink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/?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=723263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guidance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strings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optionsBuilder.UseSqlServer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"Server=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DESKTOP-013A96I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\\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SQLEXPRESS;Database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Skola;Trusted_Connection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True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sl-SI" sz="900" smtClean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protected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override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OnModelCreating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ModelBuilder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modelBuilder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modelBuilder.HasAnnotation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ProductVersion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"2.2.6-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servicing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-10079"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modelBuilder.Entity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entity.HasKey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entity.Property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HasColumnName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"Id"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entity.Property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e.JMBG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HasColumnName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JMBG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entity.Property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HasColumnName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"Ime"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HasMaxLength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(15);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entity.Property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e.MestoRođenja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HasColumnName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MestoRođenja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HasMaxLength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(30);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entity.Property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e.Prezime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HasColumnName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Prezime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HasMaxLength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});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Pravokotnik 7"/>
          <p:cNvSpPr/>
          <p:nvPr/>
        </p:nvSpPr>
        <p:spPr>
          <a:xfrm>
            <a:off x="2993726" y="5582587"/>
            <a:ext cx="2149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l-SI" sz="1600" b="1" u="sng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StudentiContext.cs</a:t>
            </a:r>
            <a:endParaRPr lang="sl-SI" sz="1600" u="sng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Puščica dol 3"/>
          <p:cNvSpPr/>
          <p:nvPr/>
        </p:nvSpPr>
        <p:spPr>
          <a:xfrm rot="12352395">
            <a:off x="4746083" y="3657718"/>
            <a:ext cx="522514" cy="190640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24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683623" y="171884"/>
            <a:ext cx="10942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Sređujemo pogled, u folderu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, koji je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vezan za  kontroler (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StudentController.cs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Kreiramo novi foldera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Shared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 fajlom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Layout.cshtml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Polje z besedilom 2"/>
          <p:cNvSpPr txBox="1">
            <a:spLocks noChangeArrowheads="1"/>
          </p:cNvSpPr>
          <p:nvPr/>
        </p:nvSpPr>
        <p:spPr bwMode="auto">
          <a:xfrm>
            <a:off x="2403747" y="887288"/>
            <a:ext cx="4364990" cy="58545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@model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IEnumerable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Skola.Models.Studenti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ViewData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"Title"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 = 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 err="1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A31515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charset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utf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-8″&gt;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http-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equiv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=”X-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UA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Compatible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viewport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=device-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initial</a:t>
            </a:r>
            <a:r>
              <a:rPr lang="sl-SI" sz="90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-scale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=1″&gt;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href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=”~/lib/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bootstrap.min.css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stylesheet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=”~/lib/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jquery.min.js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=”~/lib/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bootstrap.min.js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”&gt;&lt;/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h1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asp-action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New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="table"&gt;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thead-dark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Html.DisplayNameFor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Html.DisplayNameFor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model.Ime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Html.DisplayNameFor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model.Prezime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Html.DisplayNameFor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model.JMBG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Html.DisplayNameFor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model.MestoRođenja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thead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endParaRPr lang="sl-SI" sz="1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je z besedilom 2"/>
          <p:cNvSpPr txBox="1">
            <a:spLocks noChangeArrowheads="1"/>
          </p:cNvSpPr>
          <p:nvPr/>
        </p:nvSpPr>
        <p:spPr bwMode="auto">
          <a:xfrm>
            <a:off x="7065010" y="887288"/>
            <a:ext cx="4560933" cy="58545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 smtClean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tbody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foreach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(var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{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item.Id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item.Prezime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item.JMBG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Html.DisplayFor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modelItem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=&gt; 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item.MestoRođenja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asp-action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="Edit"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asp-action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asp-action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="Delete"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sl-SI" sz="900" b="1" err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</a:t>
            </a:r>
            <a:r>
              <a:rPr lang="sl-SI" sz="900" b="1">
                <a:solidFill>
                  <a:srgbClr val="80008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="</a:t>
            </a:r>
            <a:r>
              <a:rPr lang="sl-SI" sz="90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sl-SI" sz="90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item.Id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"&gt;</a:t>
            </a: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td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}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 err="1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tbody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&lt;/</a:t>
            </a:r>
            <a:r>
              <a:rPr lang="sl-SI" sz="900">
                <a:solidFill>
                  <a:srgbClr val="8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</a:t>
            </a:r>
            <a:r>
              <a:rPr lang="sl-SI" sz="90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sl-SI" sz="90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sz="90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</p:txBody>
      </p:sp>
      <p:sp>
        <p:nvSpPr>
          <p:cNvPr id="8" name="Pravokotnik 7"/>
          <p:cNvSpPr/>
          <p:nvPr/>
        </p:nvSpPr>
        <p:spPr>
          <a:xfrm>
            <a:off x="404962" y="3070582"/>
            <a:ext cx="1997983" cy="411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sl-SI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Index.cshtml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kotnik 2"/>
          <p:cNvSpPr/>
          <p:nvPr/>
        </p:nvSpPr>
        <p:spPr>
          <a:xfrm>
            <a:off x="470263" y="448910"/>
            <a:ext cx="112993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folderu Student možemo dodati strane za ažuriranje podataka (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i modifikovati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Index.cshtml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stranu, tako što podatke koji se unose u tabelu povežemo sa kreiranom bazom podataka</a:t>
            </a: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sređivanju kontrolera i pogleda potrebno je u klasi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Startup.cs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dodati novi servis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AddDbContext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StudentiContext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()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Slika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7" y="2015823"/>
            <a:ext cx="6740434" cy="1235366"/>
          </a:xfrm>
          <a:prstGeom prst="rect">
            <a:avLst/>
          </a:prstGeom>
        </p:spPr>
      </p:pic>
      <p:sp>
        <p:nvSpPr>
          <p:cNvPr id="5" name="Pravokotnik 4"/>
          <p:cNvSpPr/>
          <p:nvPr/>
        </p:nvSpPr>
        <p:spPr>
          <a:xfrm>
            <a:off x="470263" y="3251189"/>
            <a:ext cx="103588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fajlu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appsettings.json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dodaje se sledeća vrednost za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konekcijski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string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Slika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50" y="3719864"/>
            <a:ext cx="6702516" cy="2364377"/>
          </a:xfrm>
          <a:prstGeom prst="rect">
            <a:avLst/>
          </a:prstGeom>
        </p:spPr>
      </p:pic>
      <p:sp>
        <p:nvSpPr>
          <p:cNvPr id="7" name="Pravokotnik 6"/>
          <p:cNvSpPr/>
          <p:nvPr/>
        </p:nvSpPr>
        <p:spPr>
          <a:xfrm>
            <a:off x="566827" y="6137418"/>
            <a:ext cx="109233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 </a:t>
            </a:r>
            <a:r>
              <a:rPr lang="sr-Latn-RS" sz="1600" i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izabiramo naš SQL Server na kojem smo smestili našu bazu, čije ime upisujemo na mesto </a:t>
            </a:r>
            <a:r>
              <a:rPr lang="sr-Latn-RS" sz="1600" i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6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0" y="1004387"/>
            <a:ext cx="7167789" cy="2888343"/>
          </a:xfrm>
          <a:prstGeom prst="rect">
            <a:avLst/>
          </a:prstGeom>
        </p:spPr>
      </p:pic>
      <p:pic>
        <p:nvPicPr>
          <p:cNvPr id="4" name="Slika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55" y="3241902"/>
            <a:ext cx="3981450" cy="3248025"/>
          </a:xfrm>
          <a:prstGeom prst="rect">
            <a:avLst/>
          </a:prstGeom>
        </p:spPr>
      </p:pic>
      <p:sp>
        <p:nvSpPr>
          <p:cNvPr id="5" name="Pravokotnik 4"/>
          <p:cNvSpPr/>
          <p:nvPr/>
        </p:nvSpPr>
        <p:spPr>
          <a:xfrm>
            <a:off x="1911531" y="349574"/>
            <a:ext cx="379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GB" sz="160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gled</a:t>
            </a:r>
            <a:r>
              <a:rPr lang="en-GB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č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etne, </a:t>
            </a:r>
            <a:r>
              <a:rPr lang="sl-SI" sz="1600" i="1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Index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strane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Pravokotnik 5"/>
          <p:cNvSpPr/>
          <p:nvPr/>
        </p:nvSpPr>
        <p:spPr>
          <a:xfrm>
            <a:off x="8530046" y="2721425"/>
            <a:ext cx="3069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GB" sz="160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gled</a:t>
            </a:r>
            <a:r>
              <a:rPr lang="sl-SI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i="1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l-SI" sz="16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160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strane</a:t>
            </a: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652644" y="275186"/>
            <a:ext cx="10824148" cy="6215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3. </a:t>
            </a:r>
            <a:r>
              <a:rPr lang="sl-SI" sz="22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Management </a:t>
            </a:r>
            <a:r>
              <a:rPr lang="sl-SI" sz="2200" b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Studio</a:t>
            </a:r>
          </a:p>
          <a:p>
            <a:pPr marL="0" indent="0">
              <a:buNone/>
            </a:pPr>
            <a:endParaRPr lang="sl-SI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Studio(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je softverska aplikacija koja se koristi za podešavanje, upravljanje i administraciju svih komponenti u Microsoft SQL Serveru</a:t>
            </a:r>
          </a:p>
          <a:p>
            <a:pPr marL="0" indent="0">
              <a:buNone/>
            </a:pPr>
            <a:endParaRPr lang="sr-Latn-RS" sz="17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r-Latn-RS" sz="17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linka: 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docs.microsoft.com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en-us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sql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ssms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download-sql-server-management-studio-ssms?view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=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sql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-server-2017</a:t>
            </a:r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preuzeti instalacioni fajl klikom na dugme </a:t>
            </a:r>
            <a:r>
              <a:rPr lang="sr-Latn-RS" sz="17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r>
              <a:rPr lang="sr-Latn-RS" sz="17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SQL Server </a:t>
            </a:r>
            <a:r>
              <a:rPr lang="sr-Latn-RS" sz="17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</a:t>
            </a:r>
            <a:r>
              <a:rPr lang="sr-Latn-RS" sz="17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Studio 18.2.</a:t>
            </a:r>
          </a:p>
          <a:p>
            <a:endParaRPr lang="sr-Latn-RS" sz="17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sr-Latn-RS" sz="17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sz="17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Pokrenuti fajl </a:t>
            </a:r>
            <a:r>
              <a:rPr lang="sr-Latn-RS" sz="17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SSMS-Setup-ENU.exe</a:t>
            </a:r>
            <a:endParaRPr lang="sr-Latn-RS" altLang="sl-SI" sz="17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kumimoji="0" lang="sl-SI" altLang="sl-SI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4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</a:t>
            </a: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sz="1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SQL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718" y="3187338"/>
            <a:ext cx="5145630" cy="35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2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ročno 7"/>
          <p:cNvSpPr/>
          <p:nvPr/>
        </p:nvSpPr>
        <p:spPr>
          <a:xfrm rot="10800000">
            <a:off x="979718" y="579966"/>
            <a:ext cx="10033645" cy="4404556"/>
          </a:xfrm>
          <a:custGeom>
            <a:avLst/>
            <a:gdLst>
              <a:gd name="connsiteX0" fmla="*/ 7994717 w 10033645"/>
              <a:gd name="connsiteY0" fmla="*/ 919269 h 4404556"/>
              <a:gd name="connsiteX1" fmla="*/ 6918621 w 10033645"/>
              <a:gd name="connsiteY1" fmla="*/ 919269 h 4404556"/>
              <a:gd name="connsiteX2" fmla="*/ 7598761 w 10033645"/>
              <a:gd name="connsiteY2" fmla="*/ 0 h 4404556"/>
              <a:gd name="connsiteX3" fmla="*/ 7994717 w 10033645"/>
              <a:gd name="connsiteY3" fmla="*/ 535170 h 4404556"/>
              <a:gd name="connsiteX4" fmla="*/ 5163878 w 10033645"/>
              <a:gd name="connsiteY4" fmla="*/ 2062038 h 4404556"/>
              <a:gd name="connsiteX5" fmla="*/ 3374567 w 10033645"/>
              <a:gd name="connsiteY5" fmla="*/ 2062038 h 4404556"/>
              <a:gd name="connsiteX6" fmla="*/ 3374567 w 10033645"/>
              <a:gd name="connsiteY6" fmla="*/ 1420556 h 4404556"/>
              <a:gd name="connsiteX7" fmla="*/ 4033553 w 10033645"/>
              <a:gd name="connsiteY7" fmla="*/ 523690 h 4404556"/>
              <a:gd name="connsiteX8" fmla="*/ 7994717 w 10033645"/>
              <a:gd name="connsiteY8" fmla="*/ 2715863 h 4404556"/>
              <a:gd name="connsiteX9" fmla="*/ 7994717 w 10033645"/>
              <a:gd name="connsiteY9" fmla="*/ 919269 h 4404556"/>
              <a:gd name="connsiteX10" fmla="*/ 8278901 w 10033645"/>
              <a:gd name="connsiteY10" fmla="*/ 919269 h 4404556"/>
              <a:gd name="connsiteX11" fmla="*/ 7994717 w 10033645"/>
              <a:gd name="connsiteY11" fmla="*/ 535170 h 4404556"/>
              <a:gd name="connsiteX12" fmla="*/ 7994717 w 10033645"/>
              <a:gd name="connsiteY12" fmla="*/ 229643 h 4404556"/>
              <a:gd name="connsiteX13" fmla="*/ 10033645 w 10033645"/>
              <a:gd name="connsiteY13" fmla="*/ 1472753 h 4404556"/>
              <a:gd name="connsiteX14" fmla="*/ 3374567 w 10033645"/>
              <a:gd name="connsiteY14" fmla="*/ 4404556 h 4404556"/>
              <a:gd name="connsiteX15" fmla="*/ 0 w 10033645"/>
              <a:gd name="connsiteY15" fmla="*/ 2438596 h 4404556"/>
              <a:gd name="connsiteX16" fmla="*/ 3374567 w 10033645"/>
              <a:gd name="connsiteY16" fmla="*/ 472637 h 4404556"/>
              <a:gd name="connsiteX17" fmla="*/ 3374567 w 10033645"/>
              <a:gd name="connsiteY17" fmla="*/ 1420556 h 4404556"/>
              <a:gd name="connsiteX18" fmla="*/ 2903228 w 10033645"/>
              <a:gd name="connsiteY18" fmla="*/ 2062038 h 4404556"/>
              <a:gd name="connsiteX19" fmla="*/ 3374567 w 10033645"/>
              <a:gd name="connsiteY19" fmla="*/ 2062038 h 4404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33645" h="4404556">
                <a:moveTo>
                  <a:pt x="7994717" y="919269"/>
                </a:moveTo>
                <a:lnTo>
                  <a:pt x="6918621" y="919269"/>
                </a:lnTo>
                <a:lnTo>
                  <a:pt x="7598761" y="0"/>
                </a:lnTo>
                <a:lnTo>
                  <a:pt x="7994717" y="535170"/>
                </a:lnTo>
                <a:close/>
                <a:moveTo>
                  <a:pt x="5163878" y="2062038"/>
                </a:moveTo>
                <a:lnTo>
                  <a:pt x="3374567" y="2062038"/>
                </a:lnTo>
                <a:lnTo>
                  <a:pt x="3374567" y="1420556"/>
                </a:lnTo>
                <a:lnTo>
                  <a:pt x="4033553" y="523690"/>
                </a:lnTo>
                <a:close/>
                <a:moveTo>
                  <a:pt x="7994717" y="2715863"/>
                </a:moveTo>
                <a:lnTo>
                  <a:pt x="7994717" y="919269"/>
                </a:lnTo>
                <a:lnTo>
                  <a:pt x="8278901" y="919269"/>
                </a:lnTo>
                <a:lnTo>
                  <a:pt x="7994717" y="535170"/>
                </a:lnTo>
                <a:lnTo>
                  <a:pt x="7994717" y="229643"/>
                </a:lnTo>
                <a:lnTo>
                  <a:pt x="10033645" y="1472753"/>
                </a:lnTo>
                <a:close/>
                <a:moveTo>
                  <a:pt x="3374567" y="4404556"/>
                </a:moveTo>
                <a:lnTo>
                  <a:pt x="0" y="2438596"/>
                </a:lnTo>
                <a:lnTo>
                  <a:pt x="3374567" y="472637"/>
                </a:lnTo>
                <a:lnTo>
                  <a:pt x="3374567" y="1420556"/>
                </a:lnTo>
                <a:lnTo>
                  <a:pt x="2903228" y="2062038"/>
                </a:lnTo>
                <a:lnTo>
                  <a:pt x="3374567" y="2062038"/>
                </a:lnTo>
                <a:close/>
              </a:path>
            </a:pathLst>
          </a:custGeom>
          <a:noFill/>
          <a:ln>
            <a:solidFill>
              <a:srgbClr val="FFFFFF">
                <a:alpha val="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2" name="Pravokotnik 1"/>
          <p:cNvSpPr/>
          <p:nvPr/>
        </p:nvSpPr>
        <p:spPr>
          <a:xfrm>
            <a:off x="33345" y="2480551"/>
            <a:ext cx="11926389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sl-SI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Smeštanje</a:t>
            </a:r>
            <a:r>
              <a:rPr lang="sl-SI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projekta na </a:t>
            </a:r>
            <a:r>
              <a:rPr lang="sl-SI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en-GB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395650" y="1437781"/>
            <a:ext cx="1149974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l-SI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Celokupnu dokumentaciju, odnosno sve fajlove sa kodovima vezanim za izradu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aplikacije i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sajta možete smestiti na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kao što je objašnjeno u poglavlju </a:t>
            </a:r>
            <a:r>
              <a:rPr lang="sr-Latn-R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Sve fajlove sa posebnim verzijama koda za svaki od koraka, koji su rađeni da bi se kreirala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aplikacija koja povezuje kreirani model sa napravljenom bazom podataka, možete naći na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sledećoj </a:t>
            </a:r>
            <a:r>
              <a:rPr lang="sr-Latn-RS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adresi:  </a:t>
            </a:r>
          </a:p>
          <a:p>
            <a:endParaRPr lang="sr-Latn-RS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sr-Latn-R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github.com</a:t>
            </a:r>
            <a:r>
              <a:rPr lang="sr-Latn-R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dstanko1967</a:t>
            </a:r>
            <a:r>
              <a:rPr lang="sr-Latn-R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Entity_Framework_Srucni_rad</a:t>
            </a:r>
            <a: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652644" y="275186"/>
            <a:ext cx="10824148" cy="621555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l-SI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4. </a:t>
            </a:r>
            <a:r>
              <a:rPr lang="sl-SI" sz="3200" b="1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l-SI" sz="32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l-SI" sz="3200" b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Studio</a:t>
            </a:r>
          </a:p>
          <a:p>
            <a:pPr marL="0" indent="0">
              <a:buNone/>
            </a:pPr>
            <a:endParaRPr lang="en-GB" sz="32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Studio je interaktivno razvojno okruženje (IDE, engl. 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Interactive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koje služi za pregled, uređivanje i razvoj programskog koda</a:t>
            </a:r>
          </a:p>
          <a:p>
            <a:pPr marL="0" indent="0">
              <a:lnSpc>
                <a:spcPct val="120000"/>
              </a:lnSpc>
              <a:buNone/>
            </a:pPr>
            <a:endParaRPr lang="sr-Latn-RS" sz="2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linka: 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visualstudio.microsoft.com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thank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you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downloading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visual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-studio/?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sku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=</a:t>
            </a:r>
            <a:r>
              <a:rPr lang="sr-Latn-RS" sz="2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Community&amp;rel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=15</a:t>
            </a: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preuzeti instalacioni fajl klikom na dugme </a:t>
            </a:r>
            <a:r>
              <a:rPr lang="sr-Latn-RS" sz="2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endParaRPr lang="sr-Latn-RS" sz="2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sr-Latn-RS" sz="2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2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Pokrenuti fajl </a:t>
            </a:r>
            <a:r>
              <a:rPr lang="sr-Latn-RS" sz="2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vs_community_ENU.exe</a:t>
            </a:r>
            <a:endParaRPr lang="sr-Latn-RS" sz="26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20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kumimoji="0" lang="sl-SI" altLang="sl-SI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</a:t>
            </a: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sz="1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718" y="3182482"/>
            <a:ext cx="5599425" cy="34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652644" y="275186"/>
            <a:ext cx="10824148" cy="621555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l-SI" sz="8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sl-SI" sz="8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 </a:t>
            </a:r>
            <a:r>
              <a:rPr lang="sl-SI" sz="8000" b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endParaRPr lang="sl-SI" sz="80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42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5000" b="1" u="sng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sz="50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je sistem za distribuiranu kontrolu verzije i sistem za upravljanje fajlovima, odnosno za upravljanje izvornim kodom koji se najčešće koristi</a:t>
            </a:r>
          </a:p>
          <a:p>
            <a:pPr marL="0" indent="0">
              <a:lnSpc>
                <a:spcPct val="120000"/>
              </a:lnSpc>
              <a:buNone/>
            </a:pPr>
            <a:endParaRPr lang="sr-Latn-RS" sz="6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je desktop aplikacija koja olakšava upravljanje pomoću Git-a</a:t>
            </a:r>
          </a:p>
          <a:p>
            <a:pPr marL="0" indent="0">
              <a:lnSpc>
                <a:spcPct val="120000"/>
              </a:lnSpc>
              <a:buNone/>
            </a:pPr>
            <a:endParaRPr lang="sr-Latn-RS" sz="6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 linka: 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://git-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scm.com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/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downloads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preuzeti instalacioni fajl za Git klikom na dugme </a:t>
            </a:r>
            <a:r>
              <a:rPr lang="sr-Latn-RS" sz="6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Download</a:t>
            </a:r>
            <a:endParaRPr lang="sr-Latn-RS" sz="64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sr-Latn-RS" sz="6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 pokretanju instalacionog fajla, klikćete na dugme </a:t>
            </a:r>
            <a:r>
              <a:rPr lang="sr-Latn-RS" sz="6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i na kraju kliknete na dugme </a:t>
            </a:r>
            <a:r>
              <a:rPr lang="sr-Latn-RS" sz="64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</a:t>
            </a:r>
            <a:endParaRPr lang="sr-Latn-RS" sz="64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sr-Latn-RS" sz="64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 bi koristio udaljeni repozitorijum (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repository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svaki korisnik mora da otvori nalog na 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://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github.com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 </a:t>
            </a:r>
            <a:endParaRPr lang="sr-Latn-RS" sz="6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sr-Latn-RS" sz="6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Može se primetiti da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koristi </a:t>
            </a:r>
            <a:r>
              <a:rPr lang="sr-Latn-RS" sz="6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</a:t>
            </a:r>
            <a:r>
              <a:rPr lang="sr-Latn-RS" sz="6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zaštićenu konekciju</a:t>
            </a:r>
            <a:r>
              <a:rPr lang="sr-Latn-RS" sz="4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r-Latn-RS" sz="49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sz="3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35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altLang="sl-SI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kumimoji="0" lang="sl-SI" altLang="sl-SI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</a:t>
            </a: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sz="1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9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652644" y="275186"/>
            <a:ext cx="10824148" cy="6215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altLang="sl-SI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kumimoji="0" lang="sl-SI" altLang="sl-SI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sl-SI" altLang="sl-SI" sz="1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l-SI" altLang="sl-SI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sl-SI" altLang="sl-SI" sz="14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                                                                          </a:t>
            </a: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kumimoji="0" lang="sl-SI" altLang="sl-SI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sz="1400" b="1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26" y="1748127"/>
            <a:ext cx="9722351" cy="474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avokotnik 1"/>
          <p:cNvSpPr/>
          <p:nvPr/>
        </p:nvSpPr>
        <p:spPr>
          <a:xfrm>
            <a:off x="652644" y="275186"/>
            <a:ext cx="11129210" cy="12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 otvaranje novog naloga kliknuti na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sr-Latn-RS" sz="1600" b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</a:t>
            </a:r>
            <a:r>
              <a:rPr lang="sr-Latn-RS" sz="1600" b="1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korisnik ne želi da plati, odabraće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sr-Latn-RS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nalog.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je otvoren za javnost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je potrebno da fajlovi ne budu vidljivi svima, tj. zaštićeni, plaćanje je obavezno</a:t>
            </a:r>
            <a:b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r-Latn-RS" altLang="sl-SI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4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otnik 1"/>
          <p:cNvSpPr/>
          <p:nvPr/>
        </p:nvSpPr>
        <p:spPr>
          <a:xfrm>
            <a:off x="340895" y="194787"/>
            <a:ext cx="7601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Kada se klikne na dugme </a:t>
            </a:r>
            <a:r>
              <a:rPr lang="sv-SE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finish sign up </a:t>
            </a:r>
            <a:r>
              <a:rPr lang="sv-SE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pojaviće se naredna strana</a:t>
            </a:r>
            <a:r>
              <a:rPr lang="sv-SE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sv-SE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sv-SE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sl-SI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Pravokotnik 3"/>
          <p:cNvSpPr/>
          <p:nvPr/>
        </p:nvSpPr>
        <p:spPr>
          <a:xfrm>
            <a:off x="6090843" y="1474276"/>
            <a:ext cx="51214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Ukoliko se korisnik odlučio da kreira novi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repozitorij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 onda je potrebno: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kliknuti na 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repository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popuniti formular za novi </a:t>
            </a:r>
            <a:r>
              <a:rPr lang="sr-Latn-RS" sz="16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repozotorijum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kliknuti na 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repository</a:t>
            </a:r>
            <a:endParaRPr lang="sr-Latn-RS" sz="16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r-Latn-RS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kliknuti na 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lang="sr-Latn-RS" sz="16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sr-Latn-RS" sz="1600" u="sng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repository</a:t>
            </a:r>
            <a:endParaRPr lang="sr-Latn-R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82" y="3043936"/>
            <a:ext cx="4277335" cy="3689979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5" y="779562"/>
            <a:ext cx="5668380" cy="34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2159</Words>
  <Application>Microsoft Office PowerPoint</Application>
  <PresentationFormat>Širokozaslonsko</PresentationFormat>
  <Paragraphs>647</Paragraphs>
  <Slides>51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6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Tahoma</vt:lpstr>
      <vt:lpstr>Times New Roman</vt:lpstr>
      <vt:lpstr>Officeova tema</vt:lpstr>
      <vt:lpstr>Implementacija pristopa bazi podatka koriščenjem Entity Framework-a </vt:lpstr>
      <vt:lpstr>UVOD</vt:lpstr>
      <vt:lpstr>Instalacija alata i biblioteka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Implementaicja pristupa bazi podataka korišćenjem Entity Framework-a</dc:title>
  <dc:creator>Skrbnik</dc:creator>
  <cp:lastModifiedBy>Skrbnik</cp:lastModifiedBy>
  <cp:revision>120</cp:revision>
  <dcterms:created xsi:type="dcterms:W3CDTF">2019-08-05T16:58:12Z</dcterms:created>
  <dcterms:modified xsi:type="dcterms:W3CDTF">2019-10-23T10:33:42Z</dcterms:modified>
</cp:coreProperties>
</file>